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70" r:id="rId4"/>
    <p:sldId id="257" r:id="rId5"/>
    <p:sldId id="258" r:id="rId6"/>
    <p:sldId id="259" r:id="rId7"/>
    <p:sldId id="260" r:id="rId8"/>
    <p:sldId id="265" r:id="rId9"/>
    <p:sldId id="264" r:id="rId10"/>
    <p:sldId id="263" r:id="rId11"/>
    <p:sldId id="261"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11/14/2016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1984 Literary Terms</a:t>
            </a:r>
            <a:endParaRPr lang="en-US" dirty="0"/>
          </a:p>
        </p:txBody>
      </p:sp>
      <p:sp>
        <p:nvSpPr>
          <p:cNvPr id="3" name="Subtitle 2"/>
          <p:cNvSpPr>
            <a:spLocks noGrp="1"/>
          </p:cNvSpPr>
          <p:nvPr>
            <p:ph type="subTitle" idx="1"/>
          </p:nvPr>
        </p:nvSpPr>
        <p:spPr/>
        <p:txBody>
          <a:bodyPr/>
          <a:lstStyle/>
          <a:p>
            <a:r>
              <a:rPr lang="en-US" dirty="0" smtClean="0"/>
              <a:t>English 12</a:t>
            </a:r>
            <a:endParaRPr lang="en-US" dirty="0"/>
          </a:p>
        </p:txBody>
      </p:sp>
    </p:spTree>
    <p:extLst>
      <p:ext uri="{BB962C8B-B14F-4D97-AF65-F5344CB8AC3E}">
        <p14:creationId xmlns:p14="http://schemas.microsoft.com/office/powerpoint/2010/main" val="4105711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1984 Literary Terms</a:t>
            </a:r>
            <a:endParaRPr lang="en-US" dirty="0"/>
          </a:p>
        </p:txBody>
      </p:sp>
      <p:sp>
        <p:nvSpPr>
          <p:cNvPr id="3" name="Content Placeholder 2"/>
          <p:cNvSpPr>
            <a:spLocks noGrp="1"/>
          </p:cNvSpPr>
          <p:nvPr>
            <p:ph sz="half" idx="1"/>
          </p:nvPr>
        </p:nvSpPr>
        <p:spPr/>
        <p:txBody>
          <a:bodyPr>
            <a:normAutofit fontScale="70000" lnSpcReduction="20000"/>
          </a:bodyPr>
          <a:lstStyle/>
          <a:p>
            <a:endParaRPr lang="en-US" altLang="en-US" b="1" dirty="0">
              <a:solidFill>
                <a:srgbClr val="000000"/>
              </a:solidFill>
              <a:latin typeface="Arial" panose="020B0604020202020204" pitchFamily="34" charset="0"/>
              <a:cs typeface="Times New Roman" panose="02020603050405020304" pitchFamily="18" charset="0"/>
            </a:endParaRPr>
          </a:p>
          <a:p>
            <a:pPr marL="0" indent="0">
              <a:buNone/>
            </a:pPr>
            <a:r>
              <a:rPr lang="en-US" altLang="en-US" b="1" dirty="0" smtClean="0">
                <a:solidFill>
                  <a:schemeClr val="tx1"/>
                </a:solidFill>
                <a:latin typeface="Arial" panose="020B0604020202020204" pitchFamily="34" charset="0"/>
                <a:cs typeface="Times New Roman" panose="02020603050405020304" pitchFamily="18" charset="0"/>
              </a:rPr>
              <a:t>SYMBOLISM</a:t>
            </a:r>
            <a:r>
              <a:rPr lang="en-US" altLang="en-US" b="1" dirty="0">
                <a:solidFill>
                  <a:schemeClr val="tx1"/>
                </a:solidFill>
                <a:latin typeface="Arial" panose="020B0604020202020204" pitchFamily="34" charset="0"/>
                <a:cs typeface="Times New Roman" panose="02020603050405020304" pitchFamily="18" charset="0"/>
              </a:rPr>
              <a:t/>
            </a:r>
            <a:br>
              <a:rPr lang="en-US" altLang="en-US" b="1" dirty="0">
                <a:solidFill>
                  <a:schemeClr val="tx1"/>
                </a:solidFill>
                <a:latin typeface="Arial" panose="020B0604020202020204" pitchFamily="34" charset="0"/>
                <a:cs typeface="Times New Roman" panose="02020603050405020304" pitchFamily="18" charset="0"/>
              </a:rPr>
            </a:br>
            <a:r>
              <a:rPr lang="en-US" altLang="en-US" b="1" dirty="0">
                <a:solidFill>
                  <a:schemeClr val="tx1"/>
                </a:solidFill>
                <a:latin typeface="Arial" panose="020B0604020202020204" pitchFamily="34" charset="0"/>
                <a:cs typeface="Times New Roman" panose="02020603050405020304" pitchFamily="18" charset="0"/>
              </a:rPr>
              <a:t/>
            </a:r>
            <a:br>
              <a:rPr lang="en-US" altLang="en-US" b="1" dirty="0">
                <a:solidFill>
                  <a:schemeClr val="tx1"/>
                </a:solidFill>
                <a:latin typeface="Arial" panose="020B0604020202020204" pitchFamily="34" charset="0"/>
                <a:cs typeface="Times New Roman" panose="02020603050405020304" pitchFamily="18" charset="0"/>
              </a:rPr>
            </a:br>
            <a:r>
              <a:rPr lang="en-US" dirty="0"/>
              <a:t>When used as a literary device, symbolism means to imbue objects with a certain meaning that is different from their original meaning or function. Other literary devices, such as </a:t>
            </a:r>
            <a:r>
              <a:rPr lang="en-US" dirty="0" smtClean="0"/>
              <a:t>metaphor, allegory, and allusion, </a:t>
            </a:r>
            <a:r>
              <a:rPr lang="en-US" dirty="0"/>
              <a:t>aid in the development of symbolism. Authors use symbolism to tie certain things that may initially seem unimportant to more universal themes. The symbols then represent these grander ideas or qualities. For instance, an author may use a particular color that on its own is nothing more than a color, but hints at a deeper meaning</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038" y="4001294"/>
            <a:ext cx="5033962" cy="2628846"/>
          </a:xfrm>
        </p:spPr>
      </p:pic>
    </p:spTree>
    <p:extLst>
      <p:ext uri="{BB962C8B-B14F-4D97-AF65-F5344CB8AC3E}">
        <p14:creationId xmlns:p14="http://schemas.microsoft.com/office/powerpoint/2010/main" val="352091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1984</a:t>
            </a:r>
            <a:r>
              <a:rPr lang="en-US" dirty="0"/>
              <a:t/>
            </a:r>
            <a:br>
              <a:rPr lang="en-US" dirty="0"/>
            </a:b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altLang="en-US" b="1" dirty="0">
                <a:solidFill>
                  <a:schemeClr val="tx1"/>
                </a:solidFill>
                <a:latin typeface="Arial" panose="020B0604020202020204" pitchFamily="34" charset="0"/>
                <a:cs typeface="Times New Roman" panose="02020603050405020304" pitchFamily="18" charset="0"/>
              </a:rPr>
              <a:t>FLASHBACK</a:t>
            </a:r>
            <a:r>
              <a:rPr lang="en-US" altLang="en-US" b="1" dirty="0" smtClean="0">
                <a:solidFill>
                  <a:schemeClr val="tx1"/>
                </a:solidFill>
                <a:latin typeface="Arial" panose="020B0604020202020204" pitchFamily="34" charset="0"/>
                <a:cs typeface="Times New Roman" panose="02020603050405020304" pitchFamily="18" charset="0"/>
              </a:rPr>
              <a:t>:</a:t>
            </a:r>
            <a:endParaRPr lang="en-US" altLang="en-US" b="1" dirty="0">
              <a:solidFill>
                <a:schemeClr val="tx1"/>
              </a:solidFill>
              <a:latin typeface="Arial" panose="020B0604020202020204" pitchFamily="34" charset="0"/>
              <a:cs typeface="Times New Roman" panose="02020603050405020304" pitchFamily="18" charset="0"/>
            </a:endParaRPr>
          </a:p>
          <a:p>
            <a:pPr marL="0" indent="0">
              <a:buNone/>
            </a:pPr>
            <a:r>
              <a:rPr lang="en-US" dirty="0"/>
              <a:t>In literature, a flashback is an occurrence in which a character remembers an earlier event that happened before the current point of the story. </a:t>
            </a:r>
            <a:r>
              <a:rPr lang="en-US" dirty="0" smtClean="0"/>
              <a:t>There </a:t>
            </a:r>
            <a:r>
              <a:rPr lang="en-US" dirty="0"/>
              <a:t>are two types of flashbacks—those that recount events that happened before the story </a:t>
            </a:r>
            <a:r>
              <a:rPr lang="en-US" dirty="0" smtClean="0"/>
              <a:t>started and </a:t>
            </a:r>
            <a:r>
              <a:rPr lang="en-US" dirty="0"/>
              <a:t>those that take the reader back to an event that already happened but that the character is considering </a:t>
            </a:r>
            <a:r>
              <a:rPr lang="en-US" dirty="0" smtClean="0"/>
              <a:t>again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74434" y="365125"/>
            <a:ext cx="4196585" cy="3001530"/>
          </a:xfrm>
        </p:spPr>
      </p:pic>
    </p:spTree>
    <p:extLst>
      <p:ext uri="{BB962C8B-B14F-4D97-AF65-F5344CB8AC3E}">
        <p14:creationId xmlns:p14="http://schemas.microsoft.com/office/powerpoint/2010/main" val="77146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1984 Literary Terms</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altLang="en-US" b="1" dirty="0">
                <a:solidFill>
                  <a:schemeClr val="tx1"/>
                </a:solidFill>
                <a:latin typeface="Arial" panose="020B0604020202020204" pitchFamily="34" charset="0"/>
                <a:cs typeface="Times New Roman" panose="02020603050405020304" pitchFamily="18" charset="0"/>
              </a:rPr>
              <a:t>FORESHADOWING: </a:t>
            </a:r>
            <a:r>
              <a:rPr lang="en-US" dirty="0"/>
              <a:t>Foreshadowing is a literary device in which the author gives clues about events that will happen later in the story. Often these clues are fairly subtle so that they can only be noticed or fully understood upon a second reading. Foreshadowing can come in the form of descriptive detail, such as storm clouds on the horizon, bits of </a:t>
            </a:r>
            <a:r>
              <a:rPr lang="en-US" dirty="0" smtClean="0"/>
              <a:t>dialogue, </a:t>
            </a:r>
            <a:r>
              <a:rPr lang="en-US" dirty="0"/>
              <a:t>and even in the names an author gives </a:t>
            </a:r>
            <a:r>
              <a:rPr lang="en-US" dirty="0" smtClean="0"/>
              <a:t>character.</a:t>
            </a:r>
            <a:endParaRPr lang="en-US" altLang="en-US" b="1" dirty="0">
              <a:solidFill>
                <a:schemeClr val="tx1"/>
              </a:solidFill>
              <a:latin typeface="Arial" panose="020B0604020202020204" pitchFamily="34" charset="0"/>
              <a:cs typeface="Times New Roman" panose="02020603050405020304" pitchFamily="18" charset="0"/>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730189">
            <a:off x="6600393" y="3000472"/>
            <a:ext cx="5033962" cy="2188679"/>
          </a:xfrm>
        </p:spPr>
      </p:pic>
    </p:spTree>
    <p:extLst>
      <p:ext uri="{BB962C8B-B14F-4D97-AF65-F5344CB8AC3E}">
        <p14:creationId xmlns:p14="http://schemas.microsoft.com/office/powerpoint/2010/main" val="174835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1984 Literary Terms</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altLang="en-US" b="1" dirty="0">
                <a:solidFill>
                  <a:schemeClr val="tx1"/>
                </a:solidFill>
                <a:latin typeface="Arial" panose="020B0604020202020204" pitchFamily="34" charset="0"/>
                <a:cs typeface="Times New Roman" panose="02020603050405020304" pitchFamily="18" charset="0"/>
              </a:rPr>
              <a:t>SATIRE </a:t>
            </a:r>
            <a:r>
              <a:rPr lang="en-US" altLang="en-US" b="1" dirty="0" smtClean="0">
                <a:solidFill>
                  <a:schemeClr val="tx1"/>
                </a:solidFill>
                <a:latin typeface="Arial" panose="020B0604020202020204" pitchFamily="34" charset="0"/>
                <a:cs typeface="Times New Roman" panose="02020603050405020304" pitchFamily="18" charset="0"/>
              </a:rPr>
              <a:t>:</a:t>
            </a:r>
            <a:endParaRPr lang="en-US" altLang="en-US" b="1" dirty="0">
              <a:solidFill>
                <a:schemeClr val="tx1"/>
              </a:solidFill>
              <a:latin typeface="Arial" panose="020B0604020202020204" pitchFamily="34" charset="0"/>
              <a:cs typeface="Times New Roman" panose="02020603050405020304" pitchFamily="18" charset="0"/>
            </a:endParaRPr>
          </a:p>
          <a:p>
            <a:pPr marL="0" indent="0">
              <a:buNone/>
            </a:pPr>
            <a:r>
              <a:rPr lang="en-US" dirty="0" smtClean="0"/>
              <a:t>Satire </a:t>
            </a:r>
            <a:r>
              <a:rPr lang="en-US" dirty="0"/>
              <a:t>is a genre of literature that uses wit for the purpose of social criticism. Satire ridicules problems in society, government, businesses, and individuals in order to bring attention to certain follies, vices, and abuses, as well as to lead to improvements. Irony and sarcasm are often an important aspect of satire.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43626" y="1971098"/>
            <a:ext cx="2910174" cy="4351338"/>
          </a:xfrm>
        </p:spPr>
      </p:pic>
    </p:spTree>
    <p:extLst>
      <p:ext uri="{BB962C8B-B14F-4D97-AF65-F5344CB8AC3E}">
        <p14:creationId xmlns:p14="http://schemas.microsoft.com/office/powerpoint/2010/main" val="420396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4800" b="1" u="sng" dirty="0" smtClean="0"/>
          </a:p>
          <a:p>
            <a:pPr marL="0" indent="0" algn="ctr">
              <a:buNone/>
            </a:pPr>
            <a:endParaRPr lang="en-US" sz="4800" dirty="0" smtClean="0">
              <a:effectLst>
                <a:outerShdw blurRad="38100" dist="38100" dir="2700000" algn="tl">
                  <a:srgbClr val="000000">
                    <a:alpha val="43137"/>
                  </a:srgbClr>
                </a:outerShdw>
              </a:effectLst>
            </a:endParaRPr>
          </a:p>
          <a:p>
            <a:pPr marL="0" indent="0" algn="ctr">
              <a:buNone/>
            </a:pPr>
            <a:r>
              <a:rPr lang="en-US" sz="4800" dirty="0" smtClean="0">
                <a:effectLst>
                  <a:outerShdw blurRad="38100" dist="38100" dir="2700000" algn="tl">
                    <a:srgbClr val="000000">
                      <a:alpha val="43137"/>
                    </a:srgbClr>
                  </a:outerShdw>
                </a:effectLst>
              </a:rPr>
              <a:t>Forms </a:t>
            </a:r>
            <a:r>
              <a:rPr lang="en-US" sz="4800" dirty="0">
                <a:effectLst>
                  <a:outerShdw blurRad="38100" dist="38100" dir="2700000" algn="tl">
                    <a:srgbClr val="000000">
                      <a:alpha val="43137"/>
                    </a:srgbClr>
                  </a:outerShdw>
                </a:effectLst>
              </a:rPr>
              <a:t>of </a:t>
            </a:r>
            <a:r>
              <a:rPr lang="en-US" sz="4800" dirty="0" smtClean="0">
                <a:effectLst>
                  <a:outerShdw blurRad="38100" dist="38100" dir="2700000" algn="tl">
                    <a:srgbClr val="000000">
                      <a:alpha val="43137"/>
                    </a:srgbClr>
                  </a:outerShdw>
                </a:effectLst>
              </a:rPr>
              <a:t>Satire</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64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1984 Literary Terms</a:t>
            </a:r>
            <a:endParaRPr lang="en-US" dirty="0"/>
          </a:p>
        </p:txBody>
      </p:sp>
      <p:sp>
        <p:nvSpPr>
          <p:cNvPr id="3" name="Content Placeholder 2"/>
          <p:cNvSpPr>
            <a:spLocks noGrp="1"/>
          </p:cNvSpPr>
          <p:nvPr>
            <p:ph sz="half" idx="1"/>
          </p:nvPr>
        </p:nvSpPr>
        <p:spPr/>
        <p:txBody>
          <a:bodyPr>
            <a:normAutofit/>
          </a:bodyPr>
          <a:lstStyle/>
          <a:p>
            <a:pPr marL="0" lvl="0" indent="0" algn="ctr">
              <a:buNone/>
            </a:pPr>
            <a:r>
              <a:rPr lang="en-US" sz="3600" b="1" dirty="0">
                <a:effectLst>
                  <a:outerShdw blurRad="38100" dist="38100" dir="2700000" algn="tl">
                    <a:srgbClr val="000000">
                      <a:alpha val="43137"/>
                    </a:srgbClr>
                  </a:outerShdw>
                </a:effectLst>
              </a:rPr>
              <a:t>Irony </a:t>
            </a:r>
            <a:r>
              <a:rPr lang="en-US" sz="3600" dirty="0">
                <a:effectLst>
                  <a:outerShdw blurRad="38100" dist="38100" dir="2700000" algn="tl">
                    <a:srgbClr val="000000">
                      <a:alpha val="43137"/>
                    </a:srgbClr>
                  </a:outerShdw>
                </a:effectLst>
              </a:rPr>
              <a:t>is a figure of speech in which the actual intent is expressed in words which carry the opposite meaning.  For example, in </a:t>
            </a:r>
            <a:r>
              <a:rPr lang="en-US" sz="3600" u="sng" dirty="0">
                <a:effectLst>
                  <a:outerShdw blurRad="38100" dist="38100" dir="2700000" algn="tl">
                    <a:srgbClr val="000000">
                      <a:alpha val="43137"/>
                    </a:srgbClr>
                  </a:outerShdw>
                </a:effectLst>
              </a:rPr>
              <a:t>Julius Caesar</a:t>
            </a:r>
            <a:r>
              <a:rPr lang="en-US" sz="3600" dirty="0">
                <a:effectLst>
                  <a:outerShdw blurRad="38100" dist="38100" dir="2700000" algn="tl">
                    <a:srgbClr val="000000">
                      <a:alpha val="43137"/>
                    </a:srgbClr>
                  </a:outerShdw>
                </a:effectLst>
              </a:rPr>
              <a:t>, Antony insists that, “Brutus is an honorable man.”</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8746" y="2250628"/>
            <a:ext cx="2544642" cy="4351338"/>
          </a:xfrm>
        </p:spPr>
      </p:pic>
    </p:spTree>
    <p:extLst>
      <p:ext uri="{BB962C8B-B14F-4D97-AF65-F5344CB8AC3E}">
        <p14:creationId xmlns:p14="http://schemas.microsoft.com/office/powerpoint/2010/main" val="389121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1984 Literary Terms</a:t>
            </a:r>
            <a:endParaRPr lang="en-US" dirty="0"/>
          </a:p>
        </p:txBody>
      </p:sp>
      <p:sp>
        <p:nvSpPr>
          <p:cNvPr id="3" name="Content Placeholder 2"/>
          <p:cNvSpPr>
            <a:spLocks noGrp="1"/>
          </p:cNvSpPr>
          <p:nvPr>
            <p:ph sz="half" idx="1"/>
          </p:nvPr>
        </p:nvSpPr>
        <p:spPr/>
        <p:txBody>
          <a:bodyPr>
            <a:normAutofit/>
          </a:bodyPr>
          <a:lstStyle/>
          <a:p>
            <a:pPr marL="0" lvl="0" indent="0" algn="ctr">
              <a:buNone/>
            </a:pPr>
            <a:endParaRPr lang="en-US" sz="3600" b="1" dirty="0" smtClean="0">
              <a:effectLst>
                <a:outerShdw blurRad="38100" dist="38100" dir="2700000" algn="tl">
                  <a:srgbClr val="000000">
                    <a:alpha val="43137"/>
                  </a:srgbClr>
                </a:outerShdw>
              </a:effectLst>
            </a:endParaRPr>
          </a:p>
          <a:p>
            <a:pPr marL="0" lvl="0" indent="0" algn="ctr">
              <a:buNone/>
            </a:pPr>
            <a:r>
              <a:rPr lang="en-US" sz="3600" b="1" dirty="0" smtClean="0">
                <a:effectLst>
                  <a:outerShdw blurRad="38100" dist="38100" dir="2700000" algn="tl">
                    <a:srgbClr val="000000">
                      <a:alpha val="43137"/>
                    </a:srgbClr>
                  </a:outerShdw>
                </a:effectLst>
              </a:rPr>
              <a:t>Parody </a:t>
            </a:r>
            <a:r>
              <a:rPr lang="en-US" sz="3600" b="1" dirty="0">
                <a:effectLst>
                  <a:outerShdw blurRad="38100" dist="38100" dir="2700000" algn="tl">
                    <a:srgbClr val="000000">
                      <a:alpha val="43137"/>
                    </a:srgbClr>
                  </a:outerShdw>
                </a:effectLst>
              </a:rPr>
              <a:t>is</a:t>
            </a:r>
            <a:r>
              <a:rPr lang="en-US" sz="3600" dirty="0">
                <a:effectLst>
                  <a:outerShdw blurRad="38100" dist="38100" dir="2700000" algn="tl">
                    <a:srgbClr val="000000">
                      <a:alpha val="43137"/>
                    </a:srgbClr>
                  </a:outerShdw>
                </a:effectLst>
              </a:rPr>
              <a:t> a composition humorously imitating another, usually serious, piece of work.  Parody in literature is like caricature in art.</a:t>
            </a:r>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484146">
            <a:off x="7928053" y="1825625"/>
            <a:ext cx="2697017" cy="3850741"/>
          </a:xfrm>
        </p:spPr>
      </p:pic>
    </p:spTree>
    <p:extLst>
      <p:ext uri="{BB962C8B-B14F-4D97-AF65-F5344CB8AC3E}">
        <p14:creationId xmlns:p14="http://schemas.microsoft.com/office/powerpoint/2010/main" val="199460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1984 Literary Terms</a:t>
            </a:r>
            <a:endParaRPr lang="en-US" dirty="0"/>
          </a:p>
        </p:txBody>
      </p:sp>
      <p:sp>
        <p:nvSpPr>
          <p:cNvPr id="3" name="Content Placeholder 2"/>
          <p:cNvSpPr>
            <a:spLocks noGrp="1"/>
          </p:cNvSpPr>
          <p:nvPr>
            <p:ph sz="half" idx="1"/>
          </p:nvPr>
        </p:nvSpPr>
        <p:spPr/>
        <p:txBody>
          <a:bodyPr>
            <a:normAutofit/>
          </a:bodyPr>
          <a:lstStyle/>
          <a:p>
            <a:pPr marL="0" lvl="0" indent="0" algn="ctr">
              <a:buNone/>
            </a:pPr>
            <a:endParaRPr lang="en-US" sz="3600" b="1" dirty="0" smtClean="0">
              <a:effectLst>
                <a:outerShdw blurRad="38100" dist="38100" dir="2700000" algn="tl">
                  <a:srgbClr val="000000">
                    <a:alpha val="43137"/>
                  </a:srgbClr>
                </a:outerShdw>
              </a:effectLst>
            </a:endParaRPr>
          </a:p>
          <a:p>
            <a:pPr marL="0" lvl="0" indent="0" algn="ctr">
              <a:buNone/>
            </a:pPr>
            <a:r>
              <a:rPr lang="en-US" sz="3600" b="1" dirty="0" smtClean="0">
                <a:effectLst>
                  <a:outerShdw blurRad="38100" dist="38100" dir="2700000" algn="tl">
                    <a:srgbClr val="000000">
                      <a:alpha val="43137"/>
                    </a:srgbClr>
                  </a:outerShdw>
                </a:effectLst>
              </a:rPr>
              <a:t>Sarcasm </a:t>
            </a:r>
            <a:r>
              <a:rPr lang="en-US" sz="3600" dirty="0">
                <a:effectLst>
                  <a:outerShdw blurRad="38100" dist="38100" dir="2700000" algn="tl">
                    <a:srgbClr val="000000">
                      <a:alpha val="43137"/>
                    </a:srgbClr>
                  </a:outerShdw>
                </a:effectLst>
              </a:rPr>
              <a:t>is verbal irony that pretends to praise, but intends to show bitter and personal disapproval.  Sarcasm is personal, jeering and intended to hurt.</a:t>
            </a:r>
          </a:p>
          <a:p>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5748" y="3341111"/>
            <a:ext cx="5033962" cy="3020377"/>
          </a:xfrm>
        </p:spPr>
      </p:pic>
    </p:spTree>
    <p:extLst>
      <p:ext uri="{BB962C8B-B14F-4D97-AF65-F5344CB8AC3E}">
        <p14:creationId xmlns:p14="http://schemas.microsoft.com/office/powerpoint/2010/main" val="2125450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1984 Literary Terms</a:t>
            </a:r>
            <a:endParaRPr lang="en-US" dirty="0"/>
          </a:p>
        </p:txBody>
      </p:sp>
      <p:sp>
        <p:nvSpPr>
          <p:cNvPr id="3" name="Content Placeholder 2"/>
          <p:cNvSpPr>
            <a:spLocks noGrp="1"/>
          </p:cNvSpPr>
          <p:nvPr>
            <p:ph sz="half" idx="1"/>
          </p:nvPr>
        </p:nvSpPr>
        <p:spPr/>
        <p:txBody>
          <a:bodyPr>
            <a:normAutofit/>
          </a:bodyPr>
          <a:lstStyle/>
          <a:p>
            <a:pPr marL="0" lvl="0" indent="0" algn="ctr">
              <a:buNone/>
            </a:pPr>
            <a:endParaRPr lang="en-US" sz="3600" dirty="0" smtClean="0">
              <a:effectLst>
                <a:outerShdw blurRad="38100" dist="38100" dir="2700000" algn="tl">
                  <a:srgbClr val="000000">
                    <a:alpha val="43137"/>
                  </a:srgbClr>
                </a:outerShdw>
              </a:effectLst>
            </a:endParaRPr>
          </a:p>
          <a:p>
            <a:pPr marL="0" lvl="0" indent="0" algn="ctr">
              <a:buNone/>
            </a:pPr>
            <a:r>
              <a:rPr lang="en-US" sz="3600" dirty="0" smtClean="0">
                <a:effectLst>
                  <a:outerShdw blurRad="38100" dist="38100" dir="2700000" algn="tl">
                    <a:srgbClr val="000000">
                      <a:alpha val="43137"/>
                    </a:srgbClr>
                  </a:outerShdw>
                </a:effectLst>
              </a:rPr>
              <a:t>Innuendo </a:t>
            </a:r>
            <a:r>
              <a:rPr lang="en-US" sz="3600" dirty="0">
                <a:effectLst>
                  <a:outerShdw blurRad="38100" dist="38100" dir="2700000" algn="tl">
                    <a:srgbClr val="000000">
                      <a:alpha val="43137"/>
                    </a:srgbClr>
                  </a:outerShdw>
                </a:effectLst>
              </a:rPr>
              <a:t>is an insinuation or indirect suggestion with a harmful or sinister connotation</a:t>
            </a:r>
            <a:r>
              <a:rPr lang="en-US" sz="3600" dirty="0" smtClean="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01192" y="3262636"/>
            <a:ext cx="3318467" cy="3318467"/>
          </a:xfrm>
        </p:spPr>
      </p:pic>
    </p:spTree>
    <p:extLst>
      <p:ext uri="{BB962C8B-B14F-4D97-AF65-F5344CB8AC3E}">
        <p14:creationId xmlns:p14="http://schemas.microsoft.com/office/powerpoint/2010/main" val="38711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1984 Literary Terms</a:t>
            </a:r>
            <a:endParaRPr lang="en-US" dirty="0"/>
          </a:p>
        </p:txBody>
      </p:sp>
      <p:sp>
        <p:nvSpPr>
          <p:cNvPr id="3" name="Content Placeholder 2"/>
          <p:cNvSpPr>
            <a:spLocks noGrp="1"/>
          </p:cNvSpPr>
          <p:nvPr>
            <p:ph sz="half" idx="1"/>
          </p:nvPr>
        </p:nvSpPr>
        <p:spPr/>
        <p:txBody>
          <a:bodyPr/>
          <a:lstStyle/>
          <a:p>
            <a:endParaRPr lang="en-US" dirty="0"/>
          </a:p>
          <a:p>
            <a:pPr marL="0" lvl="0" indent="0" algn="ctr">
              <a:buNone/>
            </a:pPr>
            <a:endParaRPr lang="en-US" sz="3600" b="1" dirty="0" smtClean="0">
              <a:effectLst>
                <a:outerShdw blurRad="38100" dist="38100" dir="2700000" algn="tl">
                  <a:srgbClr val="000000">
                    <a:alpha val="43137"/>
                  </a:srgbClr>
                </a:outerShdw>
              </a:effectLst>
            </a:endParaRPr>
          </a:p>
          <a:p>
            <a:pPr marL="0" lvl="0" indent="0" algn="ctr">
              <a:buNone/>
            </a:pPr>
            <a:r>
              <a:rPr lang="en-US" sz="3600" b="1" dirty="0" smtClean="0">
                <a:effectLst>
                  <a:outerShdw blurRad="38100" dist="38100" dir="2700000" algn="tl">
                    <a:srgbClr val="000000">
                      <a:alpha val="43137"/>
                    </a:srgbClr>
                  </a:outerShdw>
                </a:effectLst>
              </a:rPr>
              <a:t>Invective </a:t>
            </a:r>
            <a:r>
              <a:rPr lang="en-US" sz="3600" dirty="0">
                <a:effectLst>
                  <a:outerShdw blurRad="38100" dist="38100" dir="2700000" algn="tl">
                    <a:srgbClr val="000000">
                      <a:alpha val="43137"/>
                    </a:srgbClr>
                  </a:outerShdw>
                </a:effectLst>
              </a:rPr>
              <a:t>is harsh or abusive language directed against a person or cause.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25152" y="1825625"/>
            <a:ext cx="2833948" cy="4351338"/>
          </a:xfrm>
        </p:spPr>
      </p:pic>
    </p:spTree>
    <p:extLst>
      <p:ext uri="{BB962C8B-B14F-4D97-AF65-F5344CB8AC3E}">
        <p14:creationId xmlns:p14="http://schemas.microsoft.com/office/powerpoint/2010/main" val="262009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1984 Literary Terms</a:t>
            </a:r>
            <a:endParaRPr lang="en-US" dirty="0"/>
          </a:p>
        </p:txBody>
      </p:sp>
      <p:sp>
        <p:nvSpPr>
          <p:cNvPr id="3" name="Content Placeholder 2"/>
          <p:cNvSpPr>
            <a:spLocks noGrp="1"/>
          </p:cNvSpPr>
          <p:nvPr>
            <p:ph sz="half" idx="1"/>
          </p:nvPr>
        </p:nvSpPr>
        <p:spPr/>
        <p:txBody>
          <a:bodyPr/>
          <a:lstStyle/>
          <a:p>
            <a:pPr marL="0" indent="0" algn="ctr">
              <a:buNone/>
            </a:pPr>
            <a:r>
              <a:rPr lang="en-US" dirty="0"/>
              <a:t> </a:t>
            </a:r>
          </a:p>
          <a:p>
            <a:pPr marL="0" lvl="0" indent="0" algn="ctr">
              <a:buNone/>
            </a:pPr>
            <a:endParaRPr lang="en-US" b="1" dirty="0"/>
          </a:p>
          <a:p>
            <a:pPr marL="0" lvl="0" indent="0" algn="ctr">
              <a:buNone/>
            </a:pPr>
            <a:r>
              <a:rPr lang="en-US" sz="3600" b="1" dirty="0" smtClean="0">
                <a:effectLst>
                  <a:outerShdw blurRad="38100" dist="38100" dir="2700000" algn="tl">
                    <a:srgbClr val="000000">
                      <a:alpha val="43137"/>
                    </a:srgbClr>
                  </a:outerShdw>
                </a:effectLst>
              </a:rPr>
              <a:t>Burlesque </a:t>
            </a:r>
            <a:r>
              <a:rPr lang="en-US" sz="3600" dirty="0">
                <a:effectLst>
                  <a:outerShdw blurRad="38100" dist="38100" dir="2700000" algn="tl">
                    <a:srgbClr val="000000">
                      <a:alpha val="43137"/>
                    </a:srgbClr>
                  </a:outerShdw>
                </a:effectLst>
              </a:rPr>
              <a:t>is a form of comic art characterized by ridiculous exaggeration.</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25145" y="2683168"/>
            <a:ext cx="5033962" cy="4027169"/>
          </a:xfrm>
        </p:spPr>
      </p:pic>
    </p:spTree>
    <p:extLst>
      <p:ext uri="{BB962C8B-B14F-4D97-AF65-F5344CB8AC3E}">
        <p14:creationId xmlns:p14="http://schemas.microsoft.com/office/powerpoint/2010/main" val="165893190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280</TotalTime>
  <Words>345</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Corbel</vt:lpstr>
      <vt:lpstr>Times New Roman</vt:lpstr>
      <vt:lpstr>Depth</vt:lpstr>
      <vt:lpstr>1984 Literary Terms</vt:lpstr>
      <vt:lpstr>1984 Literary Terms</vt:lpstr>
      <vt:lpstr>PowerPoint Presentation</vt:lpstr>
      <vt:lpstr>1984 Literary Terms</vt:lpstr>
      <vt:lpstr>1984 Literary Terms</vt:lpstr>
      <vt:lpstr>1984 Literary Terms</vt:lpstr>
      <vt:lpstr>1984 Literary Terms</vt:lpstr>
      <vt:lpstr>1984 Literary Terms</vt:lpstr>
      <vt:lpstr>1984 Literary Terms</vt:lpstr>
      <vt:lpstr>1984 Literary Terms</vt:lpstr>
      <vt:lpstr>1984 </vt:lpstr>
      <vt:lpstr>1984 Literary Terms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1984 Literary Terms</dc:title>
  <dc:creator>Linda Kammann</dc:creator>
  <cp:lastModifiedBy>KAMMANN, LINDA</cp:lastModifiedBy>
  <cp:revision>3</cp:revision>
  <dcterms:created xsi:type="dcterms:W3CDTF">2016-11-13T18:47:50Z</dcterms:created>
  <dcterms:modified xsi:type="dcterms:W3CDTF">2016-11-14T17:05:58Z</dcterms:modified>
</cp:coreProperties>
</file>