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0" d="100"/>
          <a:sy n="60" d="100"/>
        </p:scale>
        <p:origin x="40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Antigone Terms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Literary terms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40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err="1" smtClean="0"/>
              <a:t>Arete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Inborn capacities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109" y="3791138"/>
            <a:ext cx="1952747" cy="161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52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2970371" cy="68471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tragedy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Aristotle defines tragedy as a play that recounts an important series of events in the life of a significant person, which culminates in an unhappy </a:t>
            </a:r>
            <a:r>
              <a:rPr lang="en-US" i="1" dirty="0" smtClean="0"/>
              <a:t>catastrophe</a:t>
            </a:r>
            <a:r>
              <a:rPr lang="en-US" dirty="0" smtClean="0"/>
              <a:t>. The protagonist makes a choice dictate by her/his </a:t>
            </a:r>
            <a:r>
              <a:rPr lang="en-US" i="1" dirty="0" smtClean="0"/>
              <a:t>hamartia.  </a:t>
            </a:r>
            <a:r>
              <a:rPr lang="en-US" dirty="0" smtClean="0"/>
              <a:t>The purpose of tragedy is to arouse the emotions of pity  and fear and thus produce in the audience a </a:t>
            </a:r>
            <a:r>
              <a:rPr lang="en-US" i="1" dirty="0" smtClean="0"/>
              <a:t>catharsis,</a:t>
            </a:r>
            <a:r>
              <a:rPr lang="en-US" dirty="0" smtClean="0"/>
              <a:t> or purging, of these emotions. Scenes of violence were often described in the text- but not enacted on the stage.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518" y="3156641"/>
            <a:ext cx="2917138" cy="230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43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2" y="1388534"/>
            <a:ext cx="3124280" cy="666603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Chorus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Groups of dancers and singers who comment on the action; in ancient Greece, their songs make up the bulk of the play.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689" y="3580687"/>
            <a:ext cx="1854403" cy="127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01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Dramatic </a:t>
            </a:r>
            <a:br>
              <a:rPr lang="en-US" sz="2800" b="1" dirty="0" smtClean="0"/>
            </a:br>
            <a:r>
              <a:rPr lang="en-US" sz="2800" b="1" dirty="0" smtClean="0"/>
              <a:t>structure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Inciting movement, introduction (exposition), rising action, , complication, climax, reversal (turning point), falling actions, catastrophe, moment of last suspense. This is sometimes represented as  a pyramid-Freytag’s pyramid-with a rising slope(rising action) and a falling slope(resolution).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004" y="3567440"/>
            <a:ext cx="2213762" cy="157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16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Hamartia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Error, mistaken, judgment or misstep through which the hero succumbs to misfortune; this error is not necessarily a flaw in character (fatal flaw) but it does move the character from happiness to misery.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721" y="3534689"/>
            <a:ext cx="2103120" cy="132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75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hubris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Overweening pride which results in misfortune of the protagonist; a tragic flaw that results form excessive pride, ambition, overconfidence, etc… that leads the protagonist to break moral law or ignore a divine warning with catastrophic results.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117" y="3465093"/>
            <a:ext cx="2885037" cy="194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75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164543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Fatal flaw/</a:t>
            </a:r>
            <a:br>
              <a:rPr lang="en-US" sz="3200" b="1" dirty="0" smtClean="0"/>
            </a:br>
            <a:r>
              <a:rPr lang="en-US" sz="3200" b="1" dirty="0" smtClean="0"/>
              <a:t>tragic flaw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Flaw, error or defect in the tragic hero which leads to the hero’s downfall.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309" y="3548157"/>
            <a:ext cx="1604772" cy="180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7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catharsis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Beneficial effect tragedy has on spectators; perhaps the viewer learns to avoid the pitfalls to which the hero succumbed; perhaps the opportunity to vicariously experience fear and pity is emotionally cleansing; perhaps the viewer identifies  empathically with the hero, who becomes a scapegoat for the viewer’s hopes and faults.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307" y="3510527"/>
            <a:ext cx="1499355" cy="150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50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Tragic force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event or force which starts the falling action in a tragedy; it often follows closely upon the climax.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659" y="3619390"/>
            <a:ext cx="1827886" cy="168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23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35</TotalTime>
  <Words>346</Words>
  <Application>Microsoft Office PowerPoint</Application>
  <PresentationFormat>Widescreen</PresentationFormat>
  <Paragraphs>20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Garamond</vt:lpstr>
      <vt:lpstr>Organic</vt:lpstr>
      <vt:lpstr>Antigone Terms</vt:lpstr>
      <vt:lpstr>tragedy</vt:lpstr>
      <vt:lpstr>Chorus</vt:lpstr>
      <vt:lpstr>Dramatic  structure</vt:lpstr>
      <vt:lpstr>Hamartia </vt:lpstr>
      <vt:lpstr>hubris</vt:lpstr>
      <vt:lpstr>Fatal flaw/ tragic flaw</vt:lpstr>
      <vt:lpstr>catharsis</vt:lpstr>
      <vt:lpstr>Tragic force</vt:lpstr>
      <vt:lpstr>Arete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Antigone Terms</dc:title>
  <dc:creator>Linda Kammann</dc:creator>
  <cp:lastModifiedBy>KAMMANN, LINDA</cp:lastModifiedBy>
  <cp:revision>5</cp:revision>
  <dcterms:created xsi:type="dcterms:W3CDTF">2014-10-05T18:54:09Z</dcterms:created>
  <dcterms:modified xsi:type="dcterms:W3CDTF">2015-11-05T13:02:25Z</dcterms:modified>
</cp:coreProperties>
</file>