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B333375-41A6-4B2E-9BA3-3FA765967E1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EBC24BD-2D33-4236-B262-A5E92EEE825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3375-41A6-4B2E-9BA3-3FA765967E1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24BD-2D33-4236-B262-A5E92EEE8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3375-41A6-4B2E-9BA3-3FA765967E1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24BD-2D33-4236-B262-A5E92EEE8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3375-41A6-4B2E-9BA3-3FA765967E1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24BD-2D33-4236-B262-A5E92EEE8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3375-41A6-4B2E-9BA3-3FA765967E1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24BD-2D33-4236-B262-A5E92EEE8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3375-41A6-4B2E-9BA3-3FA765967E1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24BD-2D33-4236-B262-A5E92EEE82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3375-41A6-4B2E-9BA3-3FA765967E1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24BD-2D33-4236-B262-A5E92EEE8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3375-41A6-4B2E-9BA3-3FA765967E1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24BD-2D33-4236-B262-A5E92EEE8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3375-41A6-4B2E-9BA3-3FA765967E1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24BD-2D33-4236-B262-A5E92EEE8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3375-41A6-4B2E-9BA3-3FA765967E1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24BD-2D33-4236-B262-A5E92EEE825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3375-41A6-4B2E-9BA3-3FA765967E1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24BD-2D33-4236-B262-A5E92EEE8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B333375-41A6-4B2E-9BA3-3FA765967E1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EBC24BD-2D33-4236-B262-A5E92EEE82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Conjugating Verbs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Deutsch I </a:t>
            </a:r>
            <a:r>
              <a:rPr lang="en-US" dirty="0" err="1" smtClean="0"/>
              <a:t>Kapitel</a:t>
            </a:r>
            <a:r>
              <a:rPr lang="en-US" dirty="0" smtClean="0"/>
              <a:t> 2-1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cases is when the stem ends in a “d” or a “t” or an “n”</a:t>
            </a:r>
          </a:p>
          <a:p>
            <a:endParaRPr lang="en-US" dirty="0"/>
          </a:p>
          <a:p>
            <a:r>
              <a:rPr lang="en-US" dirty="0" smtClean="0"/>
              <a:t>You add an “e” between the stem and the ending in the second and third person.</a:t>
            </a:r>
          </a:p>
          <a:p>
            <a:r>
              <a:rPr lang="en-US" dirty="0" smtClean="0"/>
              <a:t>(it makes it easier to say)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kammannlm\AppData\Local\Microsoft\Windows\Temporary Internet Files\Content.IE5\E2WOFJP0\MP90043928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489962" cy="234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3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Finen</a:t>
            </a:r>
            <a:r>
              <a:rPr lang="en-US" sz="2000" dirty="0" smtClean="0"/>
              <a:t> and </a:t>
            </a:r>
            <a:r>
              <a:rPr lang="en-US" sz="2000" dirty="0" err="1" smtClean="0"/>
              <a:t>zeichnen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These changes are in the du and </a:t>
            </a:r>
            <a:r>
              <a:rPr lang="en-US" sz="2000" dirty="0" err="1" smtClean="0"/>
              <a:t>er</a:t>
            </a:r>
            <a:r>
              <a:rPr lang="en-US" sz="2000" dirty="0" smtClean="0"/>
              <a:t>, </a:t>
            </a:r>
            <a:r>
              <a:rPr lang="en-US" sz="2000" dirty="0" err="1" smtClean="0"/>
              <a:t>sie</a:t>
            </a:r>
            <a:r>
              <a:rPr lang="en-US" sz="2000" dirty="0" smtClean="0"/>
              <a:t>, and </a:t>
            </a:r>
            <a:r>
              <a:rPr lang="en-US" sz="2000" dirty="0" err="1" smtClean="0"/>
              <a:t>es</a:t>
            </a:r>
            <a:r>
              <a:rPr lang="en-US" sz="2000" dirty="0" smtClean="0"/>
              <a:t>.  </a:t>
            </a:r>
          </a:p>
          <a:p>
            <a:r>
              <a:rPr lang="en-US" sz="2000" dirty="0" smtClean="0"/>
              <a:t>The word would look like this:</a:t>
            </a:r>
          </a:p>
          <a:p>
            <a:r>
              <a:rPr lang="en-US" sz="2000" dirty="0" smtClean="0"/>
              <a:t>Du </a:t>
            </a:r>
            <a:r>
              <a:rPr lang="en-US" sz="2000" dirty="0" err="1" smtClean="0"/>
              <a:t>zeichnest</a:t>
            </a:r>
            <a:endParaRPr lang="en-US" sz="2000" dirty="0" smtClean="0"/>
          </a:p>
          <a:p>
            <a:r>
              <a:rPr lang="en-US" sz="2000" dirty="0" err="1" smtClean="0"/>
              <a:t>Er</a:t>
            </a:r>
            <a:r>
              <a:rPr lang="en-US" sz="2000" dirty="0" smtClean="0"/>
              <a:t> </a:t>
            </a:r>
            <a:r>
              <a:rPr lang="en-US" sz="2000" dirty="0" err="1" smtClean="0"/>
              <a:t>zeichnet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Du </a:t>
            </a:r>
            <a:r>
              <a:rPr lang="en-US" sz="2000" dirty="0" err="1" smtClean="0"/>
              <a:t>findest</a:t>
            </a:r>
            <a:endParaRPr lang="en-US" sz="2000" dirty="0" smtClean="0"/>
          </a:p>
          <a:p>
            <a:r>
              <a:rPr lang="en-US" sz="2000" dirty="0" err="1" smtClean="0"/>
              <a:t>Sie</a:t>
            </a:r>
            <a:r>
              <a:rPr lang="en-US" sz="2000" dirty="0" smtClean="0"/>
              <a:t> </a:t>
            </a:r>
            <a:r>
              <a:rPr lang="en-US" sz="2000" dirty="0" err="1" smtClean="0"/>
              <a:t>findet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these verbs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51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verbs….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circumstance is when the infinitive form of the verb does not end</a:t>
            </a:r>
          </a:p>
          <a:p>
            <a:pPr marL="68580" indent="0">
              <a:buNone/>
            </a:pPr>
            <a:r>
              <a:rPr lang="en-US" dirty="0" smtClean="0"/>
              <a:t>    in –en</a:t>
            </a:r>
          </a:p>
          <a:p>
            <a:pPr marL="68580" indent="0">
              <a:buNone/>
            </a:pPr>
            <a:r>
              <a:rPr lang="en-US" dirty="0" smtClean="0"/>
              <a:t>An example of this kind of verb is </a:t>
            </a:r>
            <a:r>
              <a:rPr lang="en-US" dirty="0" err="1" smtClean="0"/>
              <a:t>basteln</a:t>
            </a:r>
            <a:r>
              <a:rPr lang="en-US" dirty="0" smtClean="0"/>
              <a:t> and another would be </a:t>
            </a:r>
            <a:r>
              <a:rPr lang="en-US" dirty="0" err="1" smtClean="0"/>
              <a:t>segeln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r>
              <a:rPr lang="en-US" dirty="0" smtClean="0"/>
              <a:t>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In this case, you can drop the “e” from the stem, but only in the </a:t>
            </a:r>
            <a:r>
              <a:rPr lang="en-US" dirty="0" err="1" smtClean="0"/>
              <a:t>ich</a:t>
            </a:r>
            <a:r>
              <a:rPr lang="en-US" dirty="0" smtClean="0"/>
              <a:t> form.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bastle</a:t>
            </a:r>
            <a:endParaRPr lang="en-US" dirty="0" smtClean="0"/>
          </a:p>
          <a:p>
            <a:pPr marL="68580" indent="0">
              <a:buNone/>
            </a:pP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segle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The stem is  </a:t>
            </a:r>
            <a:r>
              <a:rPr lang="en-US" i="1" dirty="0" err="1" smtClean="0"/>
              <a:t>bastel</a:t>
            </a:r>
            <a:endParaRPr lang="en-US" i="1" dirty="0" smtClean="0"/>
          </a:p>
          <a:p>
            <a:pPr marL="68580" indent="0">
              <a:buNone/>
            </a:pPr>
            <a:r>
              <a:rPr lang="en-US" dirty="0" smtClean="0"/>
              <a:t>The stem is </a:t>
            </a:r>
            <a:r>
              <a:rPr lang="en-US" i="1" dirty="0" err="1" smtClean="0"/>
              <a:t>segel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664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 German, just like in English, all verbs must be conjugated. This means that they fit together. </a:t>
            </a:r>
          </a:p>
          <a:p>
            <a:r>
              <a:rPr lang="en-US" dirty="0" smtClean="0"/>
              <a:t> So far we have learned to conjugate </a:t>
            </a:r>
            <a:r>
              <a:rPr lang="en-US" dirty="0" err="1" smtClean="0"/>
              <a:t>sein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Conjugating a verb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verb </a:t>
            </a:r>
            <a:r>
              <a:rPr lang="en-US" dirty="0" err="1" smtClean="0"/>
              <a:t>sein</a:t>
            </a:r>
            <a:r>
              <a:rPr lang="en-US" dirty="0" smtClean="0"/>
              <a:t> is irregular.  This means it does not follow any patterns.</a:t>
            </a:r>
          </a:p>
          <a:p>
            <a:r>
              <a:rPr lang="en-US" dirty="0" smtClean="0"/>
              <a:t>Fortunately, the majority of verbs in German are regular!  </a:t>
            </a:r>
          </a:p>
          <a:p>
            <a:r>
              <a:rPr lang="en-US" dirty="0" smtClean="0"/>
              <a:t>That means they follow a pattern.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Verbs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vs.</a:t>
            </a:r>
          </a:p>
          <a:p>
            <a:pPr algn="ctr"/>
            <a:r>
              <a:rPr lang="en-US" dirty="0" smtClean="0"/>
              <a:t>Irregular verbs</a:t>
            </a:r>
          </a:p>
        </p:txBody>
      </p:sp>
    </p:spTree>
    <p:extLst>
      <p:ext uri="{BB962C8B-B14F-4D97-AF65-F5344CB8AC3E}">
        <p14:creationId xmlns:p14="http://schemas.microsoft.com/office/powerpoint/2010/main" val="41454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Here is how you conjugate a verb: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spielen</a:t>
            </a:r>
            <a:r>
              <a:rPr lang="en-US" dirty="0" smtClean="0"/>
              <a:t>- to play</a:t>
            </a:r>
          </a:p>
          <a:p>
            <a:pPr marL="6858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spiel</a:t>
            </a:r>
            <a:r>
              <a:rPr lang="en-US" dirty="0" err="1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			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spiel</a:t>
            </a:r>
            <a:r>
              <a:rPr lang="en-US" dirty="0" err="1" smtClean="0">
                <a:solidFill>
                  <a:srgbClr val="0070C0"/>
                </a:solidFill>
              </a:rPr>
              <a:t>en</a:t>
            </a:r>
            <a:endParaRPr lang="en-US" dirty="0" smtClean="0">
              <a:solidFill>
                <a:srgbClr val="0070C0"/>
              </a:solidFill>
            </a:endParaRPr>
          </a:p>
          <a:p>
            <a:pPr marL="68580" indent="0">
              <a:buNone/>
            </a:pPr>
            <a:r>
              <a:rPr lang="en-US" dirty="0" smtClean="0"/>
              <a:t>	du </a:t>
            </a:r>
            <a:r>
              <a:rPr lang="en-US" dirty="0" err="1" smtClean="0"/>
              <a:t>spiel</a:t>
            </a:r>
            <a:r>
              <a:rPr lang="en-US" dirty="0" err="1" smtClean="0">
                <a:solidFill>
                  <a:srgbClr val="0070C0"/>
                </a:solidFill>
              </a:rPr>
              <a:t>st</a:t>
            </a:r>
            <a:r>
              <a:rPr lang="en-US" dirty="0" smtClean="0"/>
              <a:t>			</a:t>
            </a:r>
            <a:r>
              <a:rPr lang="en-US" dirty="0" err="1" smtClean="0"/>
              <a:t>ihr</a:t>
            </a:r>
            <a:r>
              <a:rPr lang="en-US" dirty="0" smtClean="0"/>
              <a:t> </a:t>
            </a:r>
            <a:r>
              <a:rPr lang="en-US" dirty="0" err="1" smtClean="0"/>
              <a:t>spiel</a:t>
            </a:r>
            <a:r>
              <a:rPr lang="en-US" dirty="0" err="1" smtClean="0">
                <a:solidFill>
                  <a:srgbClr val="0070C0"/>
                </a:solidFill>
              </a:rPr>
              <a:t>t</a:t>
            </a:r>
            <a:endParaRPr lang="en-US" dirty="0" smtClean="0">
              <a:solidFill>
                <a:srgbClr val="0070C0"/>
              </a:solidFill>
            </a:endParaRPr>
          </a:p>
          <a:p>
            <a:pPr marL="6858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er</a:t>
            </a:r>
            <a:r>
              <a:rPr lang="en-US" dirty="0" smtClean="0"/>
              <a:t>/</a:t>
            </a:r>
            <a:r>
              <a:rPr lang="en-US" dirty="0" err="1" smtClean="0"/>
              <a:t>sie</a:t>
            </a:r>
            <a:r>
              <a:rPr lang="en-US" dirty="0" smtClean="0"/>
              <a:t>/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spiel</a:t>
            </a:r>
            <a:r>
              <a:rPr lang="en-US" dirty="0" err="1" smtClean="0">
                <a:solidFill>
                  <a:srgbClr val="0070C0"/>
                </a:solidFill>
              </a:rPr>
              <a:t>t</a:t>
            </a:r>
            <a:r>
              <a:rPr lang="en-US" dirty="0" smtClean="0"/>
              <a:t>		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spiel</a:t>
            </a:r>
            <a:r>
              <a:rPr lang="en-US" dirty="0" err="1" smtClean="0">
                <a:solidFill>
                  <a:srgbClr val="0070C0"/>
                </a:solidFill>
              </a:rPr>
              <a:t>en</a:t>
            </a:r>
            <a:endParaRPr lang="en-US" dirty="0" smtClean="0">
              <a:solidFill>
                <a:srgbClr val="0070C0"/>
              </a:solidFill>
            </a:endParaRP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spiel</a:t>
            </a:r>
            <a:r>
              <a:rPr lang="en-US" dirty="0" err="1" smtClean="0">
                <a:solidFill>
                  <a:srgbClr val="0070C0"/>
                </a:solidFill>
              </a:rPr>
              <a:t>en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are the steps….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1: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Find the stem of the verb. That means you take off the –en (sometimes, just </a:t>
            </a:r>
          </a:p>
          <a:p>
            <a:pPr marL="68580" indent="0">
              <a:buNone/>
            </a:pPr>
            <a:r>
              <a:rPr lang="en-US" dirty="0" smtClean="0"/>
              <a:t>the –n)</a:t>
            </a:r>
            <a:endParaRPr lang="en-US" dirty="0"/>
          </a:p>
        </p:txBody>
      </p:sp>
      <p:pic>
        <p:nvPicPr>
          <p:cNvPr id="1026" name="Picture 2" descr="C:\Users\kammannlm\AppData\Local\Microsoft\Windows\Temporary Internet Files\Content.IE5\E2WOFJP0\MP900442195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419475" cy="227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2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Look at the subject of the sentence and decide what the correct ending of the verb would be.</a:t>
            </a:r>
            <a:endParaRPr lang="en-US" dirty="0"/>
          </a:p>
        </p:txBody>
      </p:sp>
      <p:pic>
        <p:nvPicPr>
          <p:cNvPr id="2050" name="Picture 2" descr="C:\Users\kammannlm\AppData\Local\Microsoft\Windows\Temporary Internet Files\Content.IE5\E2WOFJP0\MP9004308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48" y="3581400"/>
            <a:ext cx="169403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Add that ending…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</a:t>
            </a:r>
            <a:endParaRPr lang="en-US" dirty="0"/>
          </a:p>
        </p:txBody>
      </p:sp>
      <p:pic>
        <p:nvPicPr>
          <p:cNvPr id="3074" name="Picture 2" descr="C:\Users\kammannlm\AppData\Local\Microsoft\Windows\Temporary Internet Files\Content.IE5\C7VJ0WLB\MP90042272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0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Put the verb in the second spot for a simple sentence.</a:t>
            </a:r>
            <a:endParaRPr lang="en-US" dirty="0"/>
          </a:p>
        </p:txBody>
      </p:sp>
      <p:pic>
        <p:nvPicPr>
          <p:cNvPr id="4100" name="Picture 4" descr="C:\Users\kammannlm\AppData\Local\Microsoft\Windows\Temporary Internet Files\Content.IE5\UB5KO4DO\MP91021698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3333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dirty="0" smtClean="0"/>
              <a:t>Sometimes there are special circumstances when a regular verb has to have an adjusted ending.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Verbs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kammannlm\AppData\Local\Microsoft\Windows\Temporary Internet Files\Content.IE5\C7VJ0WLB\MP90043878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1905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0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</TotalTime>
  <Words>348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Conjugating Verbs </vt:lpstr>
      <vt:lpstr>Conjugating a verb</vt:lpstr>
      <vt:lpstr>Regular Verbs</vt:lpstr>
      <vt:lpstr>Here is how you conjugate a verb:</vt:lpstr>
      <vt:lpstr>Here are the steps….</vt:lpstr>
      <vt:lpstr>Step 2:</vt:lpstr>
      <vt:lpstr>Step 3:</vt:lpstr>
      <vt:lpstr>Step 4:</vt:lpstr>
      <vt:lpstr>More about Verbs </vt:lpstr>
      <vt:lpstr>Case #1 </vt:lpstr>
      <vt:lpstr>Some of these verbs</vt:lpstr>
      <vt:lpstr>More about verbs….</vt:lpstr>
      <vt:lpstr>Zum Beispiel: </vt:lpstr>
    </vt:vector>
  </TitlesOfParts>
  <Company>Utica Community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Conjugating Verbs</dc:title>
  <dc:creator>win7</dc:creator>
  <cp:lastModifiedBy>win7</cp:lastModifiedBy>
  <cp:revision>3</cp:revision>
  <dcterms:created xsi:type="dcterms:W3CDTF">2014-11-10T15:37:26Z</dcterms:created>
  <dcterms:modified xsi:type="dcterms:W3CDTF">2014-11-10T16:05:53Z</dcterms:modified>
</cp:coreProperties>
</file>