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E79C-D370-4E67-831C-10E6340A2276}" type="datetimeFigureOut">
              <a:rPr lang="en-US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157A-5A5E-4258-835B-B3ACD9D749F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157A-5A5E-4258-835B-B3ACD9D749F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157A-5A5E-4258-835B-B3ACD9D749F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8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157A-5A5E-4258-835B-B3ACD9D749F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6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157A-5A5E-4258-835B-B3ACD9D749F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157A-5A5E-4258-835B-B3ACD9D749F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Subject pronouns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Deutsch I </a:t>
            </a:r>
            <a:endParaRPr lang="en-US" dirty="0"/>
          </a:p>
          <a:p>
            <a:r>
              <a:rPr lang="en-US"/>
              <a:t>Kapitel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 Subject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4813666"/>
              </p:ext>
            </p:extLst>
          </p:nvPr>
        </p:nvGraphicFramePr>
        <p:xfrm>
          <a:off x="7191375" y="2125663"/>
          <a:ext cx="4397853" cy="429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51">
                  <a:extLst>
                    <a:ext uri="{9D8B030D-6E8A-4147-A177-3AD203B41FA5}">
                      <a16:colId xmlns:a16="http://schemas.microsoft.com/office/drawing/2014/main" xmlns="" val="2153866121"/>
                    </a:ext>
                  </a:extLst>
                </a:gridCol>
                <a:gridCol w="1465951">
                  <a:extLst>
                    <a:ext uri="{9D8B030D-6E8A-4147-A177-3AD203B41FA5}">
                      <a16:colId xmlns:a16="http://schemas.microsoft.com/office/drawing/2014/main" xmlns="" val="2126569167"/>
                    </a:ext>
                  </a:extLst>
                </a:gridCol>
                <a:gridCol w="1465951">
                  <a:extLst>
                    <a:ext uri="{9D8B030D-6E8A-4147-A177-3AD203B41FA5}">
                      <a16:colId xmlns:a16="http://schemas.microsoft.com/office/drawing/2014/main" xmlns="" val="4287561836"/>
                    </a:ext>
                  </a:extLst>
                </a:gridCol>
              </a:tblGrid>
              <a:tr h="505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45926"/>
                  </a:ext>
                </a:extLst>
              </a:tr>
              <a:tr h="478629">
                <a:tc>
                  <a:txBody>
                    <a:bodyPr/>
                    <a:lstStyle/>
                    <a:p>
                      <a:r>
                        <a:rPr lang="en-US" sz="2400"/>
                        <a:t>first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3508820"/>
                  </a:ext>
                </a:extLst>
              </a:tr>
              <a:tr h="824306">
                <a:tc>
                  <a:txBody>
                    <a:bodyPr/>
                    <a:lstStyle/>
                    <a:p>
                      <a:r>
                        <a:rPr lang="en-US" sz="2400"/>
                        <a:t>second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du (familiar)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014282"/>
                  </a:ext>
                </a:extLst>
              </a:tr>
              <a:tr h="824306">
                <a:tc>
                  <a:txBody>
                    <a:bodyPr/>
                    <a:lstStyle/>
                    <a:p>
                      <a:r>
                        <a:rPr lang="en-US" sz="2400"/>
                        <a:t>third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he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6261233"/>
                  </a:ext>
                </a:extLst>
              </a:tr>
              <a:tr h="478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28513"/>
                  </a:ext>
                </a:extLst>
              </a:tr>
              <a:tr h="478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097379"/>
                  </a:ext>
                </a:extLst>
              </a:tr>
            </a:tbl>
          </a:graphicData>
        </a:graphic>
      </p:graphicFrame>
      <p:pic>
        <p:nvPicPr>
          <p:cNvPr id="6" name="Picture 5" descr="What A Wonderful World: Black Forest Germany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320000">
            <a:off x="1987308" y="3274109"/>
            <a:ext cx="3709845" cy="24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2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 Subject Pronouns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177096"/>
              </p:ext>
            </p:extLst>
          </p:nvPr>
        </p:nvGraphicFramePr>
        <p:xfrm>
          <a:off x="2012830" y="1581509"/>
          <a:ext cx="5279667" cy="336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89">
                  <a:extLst>
                    <a:ext uri="{9D8B030D-6E8A-4147-A177-3AD203B41FA5}">
                      <a16:colId xmlns:a16="http://schemas.microsoft.com/office/drawing/2014/main" xmlns="" val="3670631402"/>
                    </a:ext>
                  </a:extLst>
                </a:gridCol>
                <a:gridCol w="1759889">
                  <a:extLst>
                    <a:ext uri="{9D8B030D-6E8A-4147-A177-3AD203B41FA5}">
                      <a16:colId xmlns:a16="http://schemas.microsoft.com/office/drawing/2014/main" xmlns="" val="2034502860"/>
                    </a:ext>
                  </a:extLst>
                </a:gridCol>
                <a:gridCol w="1759889">
                  <a:extLst>
                    <a:ext uri="{9D8B030D-6E8A-4147-A177-3AD203B41FA5}">
                      <a16:colId xmlns:a16="http://schemas.microsoft.com/office/drawing/2014/main" xmlns="" val="3126000996"/>
                    </a:ext>
                  </a:extLst>
                </a:gridCol>
              </a:tblGrid>
              <a:tr h="6075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Deutsch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4950768"/>
                  </a:ext>
                </a:extLst>
              </a:tr>
              <a:tr h="584161">
                <a:tc>
                  <a:txBody>
                    <a:bodyPr/>
                    <a:lstStyle/>
                    <a:p>
                      <a:r>
                        <a:rPr lang="en-US"/>
                        <a:t>first </a:t>
                      </a:r>
                      <a:r>
                        <a:rPr lang="en-US" sz="2800" b="1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wir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716774"/>
                  </a:ext>
                </a:extLst>
              </a:tr>
              <a:tr h="981388">
                <a:tc>
                  <a:txBody>
                    <a:bodyPr/>
                    <a:lstStyle/>
                    <a:p>
                      <a:r>
                        <a:rPr lang="en-US" sz="2800" b="1"/>
                        <a:t>second person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ihr (familiar)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619641"/>
                  </a:ext>
                </a:extLst>
              </a:tr>
              <a:tr h="981388">
                <a:tc>
                  <a:txBody>
                    <a:bodyPr/>
                    <a:lstStyle/>
                    <a:p>
                      <a:r>
                        <a:rPr lang="en-US" sz="2800" b="1"/>
                        <a:t>third person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they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743844"/>
                  </a:ext>
                </a:extLst>
              </a:tr>
            </a:tbl>
          </a:graphicData>
        </a:graphic>
      </p:graphicFrame>
      <p:pic>
        <p:nvPicPr>
          <p:cNvPr id="6" name="Content Placeholder 5" descr="Frankfurt or bust… | Leo Intelligence Insid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0829" y="3927845"/>
            <a:ext cx="4505941" cy="2740122"/>
          </a:xfrm>
        </p:spPr>
      </p:pic>
    </p:spTree>
    <p:extLst>
      <p:ext uri="{BB962C8B-B14F-4D97-AF65-F5344CB8AC3E}">
        <p14:creationId xmlns:p14="http://schemas.microsoft.com/office/powerpoint/2010/main" val="1056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Subject pronoun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215441"/>
              </p:ext>
            </p:extLst>
          </p:nvPr>
        </p:nvGraphicFramePr>
        <p:xfrm>
          <a:off x="2310212" y="4021162"/>
          <a:ext cx="4523832" cy="233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944">
                  <a:extLst>
                    <a:ext uri="{9D8B030D-6E8A-4147-A177-3AD203B41FA5}">
                      <a16:colId xmlns:a16="http://schemas.microsoft.com/office/drawing/2014/main" xmlns="" val="1119946585"/>
                    </a:ext>
                  </a:extLst>
                </a:gridCol>
                <a:gridCol w="1507944">
                  <a:extLst>
                    <a:ext uri="{9D8B030D-6E8A-4147-A177-3AD203B41FA5}">
                      <a16:colId xmlns:a16="http://schemas.microsoft.com/office/drawing/2014/main" xmlns="" val="1696771339"/>
                    </a:ext>
                  </a:extLst>
                </a:gridCol>
                <a:gridCol w="1507944">
                  <a:extLst>
                    <a:ext uri="{9D8B030D-6E8A-4147-A177-3AD203B41FA5}">
                      <a16:colId xmlns:a16="http://schemas.microsoft.com/office/drawing/2014/main" xmlns="" val="1141174437"/>
                    </a:ext>
                  </a:extLst>
                </a:gridCol>
              </a:tblGrid>
              <a:tr h="1220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Deutsch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Englisch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223101"/>
                  </a:ext>
                </a:extLst>
              </a:tr>
              <a:tr h="1112546">
                <a:tc>
                  <a:txBody>
                    <a:bodyPr/>
                    <a:lstStyle/>
                    <a:p>
                      <a:r>
                        <a:rPr lang="en-US" sz="2400"/>
                        <a:t>Second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Sie</a:t>
                      </a:r>
                    </a:p>
                    <a:p>
                      <a:r>
                        <a:rPr lang="en-US" sz="2400"/>
                        <a:t>(formal)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568401"/>
                  </a:ext>
                </a:extLst>
              </a:tr>
            </a:tbl>
          </a:graphicData>
        </a:graphic>
      </p:graphicFrame>
      <p:pic>
        <p:nvPicPr>
          <p:cNvPr id="6" name="Content Placeholder 5" descr="The Black Forest | Germany | World For Travel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960000">
            <a:off x="7832126" y="1398559"/>
            <a:ext cx="3890281" cy="2916849"/>
          </a:xfrm>
        </p:spPr>
      </p:pic>
    </p:spTree>
    <p:extLst>
      <p:ext uri="{BB962C8B-B14F-4D97-AF65-F5344CB8AC3E}">
        <p14:creationId xmlns:p14="http://schemas.microsoft.com/office/powerpoint/2010/main" val="1643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SUbject Pronouns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19329"/>
              </p:ext>
            </p:extLst>
          </p:nvPr>
        </p:nvGraphicFramePr>
        <p:xfrm>
          <a:off x="2589213" y="2133600"/>
          <a:ext cx="8915400" cy="322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xmlns="" val="2589462768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6250079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353791985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3508607121"/>
                    </a:ext>
                  </a:extLst>
                </a:gridCol>
              </a:tblGrid>
              <a:tr h="5006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Plural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825929"/>
                  </a:ext>
                </a:extLst>
              </a:tr>
              <a:tr h="474260">
                <a:tc>
                  <a:txBody>
                    <a:bodyPr/>
                    <a:lstStyle/>
                    <a:p>
                      <a:r>
                        <a:rPr lang="en-US" sz="2400"/>
                        <a:t>first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755035"/>
                  </a:ext>
                </a:extLst>
              </a:tr>
              <a:tr h="474260">
                <a:tc>
                  <a:txBody>
                    <a:bodyPr/>
                    <a:lstStyle/>
                    <a:p>
                      <a:r>
                        <a:rPr lang="en-US" sz="2400"/>
                        <a:t>second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158166"/>
                  </a:ext>
                </a:extLst>
              </a:tr>
              <a:tr h="474260">
                <a:tc>
                  <a:txBody>
                    <a:bodyPr/>
                    <a:lstStyle/>
                    <a:p>
                      <a:r>
                        <a:rPr lang="en-US" sz="2400"/>
                        <a:t>third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9133000"/>
                  </a:ext>
                </a:extLst>
              </a:tr>
              <a:tr h="474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882390"/>
                  </a:ext>
                </a:extLst>
              </a:tr>
              <a:tr h="474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663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149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87</Words>
  <Application>Microsoft Office PowerPoint</Application>
  <PresentationFormat>Widescreen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Wisp</vt:lpstr>
      <vt:lpstr>Subject pronouns</vt:lpstr>
      <vt:lpstr>Singular Subject Pronouns</vt:lpstr>
      <vt:lpstr>Plural Subject Pronouns</vt:lpstr>
      <vt:lpstr>Formal Subject pronoun</vt:lpstr>
      <vt:lpstr>SUbject Pronouns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KAMMANN, LINDA</dc:creator>
  <cp:lastModifiedBy>KAMMANN, LINDA</cp:lastModifiedBy>
  <cp:revision>3</cp:revision>
  <dcterms:created xsi:type="dcterms:W3CDTF">2014-09-12T02:13:59Z</dcterms:created>
  <dcterms:modified xsi:type="dcterms:W3CDTF">2015-10-20T13:10:18Z</dcterms:modified>
</cp:coreProperties>
</file>