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8A35B3AA-9BB6-483A-ABB9-2FC8547B7E3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36291A0E-07C8-4582-954F-984DE4CB0225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510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B3AA-9BB6-483A-ABB9-2FC8547B7E3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1A0E-07C8-4582-954F-984DE4CB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8A35B3AA-9BB6-483A-ABB9-2FC8547B7E3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36291A0E-07C8-4582-954F-984DE4CB022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23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B3AA-9BB6-483A-ABB9-2FC8547B7E3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1A0E-07C8-4582-954F-984DE4CB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5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A35B3AA-9BB6-483A-ABB9-2FC8547B7E3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6291A0E-07C8-4582-954F-984DE4CB02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283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B3AA-9BB6-483A-ABB9-2FC8547B7E3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1A0E-07C8-4582-954F-984DE4CB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9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B3AA-9BB6-483A-ABB9-2FC8547B7E3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1A0E-07C8-4582-954F-984DE4CB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6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B3AA-9BB6-483A-ABB9-2FC8547B7E3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1A0E-07C8-4582-954F-984DE4CB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6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B3AA-9BB6-483A-ABB9-2FC8547B7E3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1A0E-07C8-4582-954F-984DE4CB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247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8A35B3AA-9BB6-483A-ABB9-2FC8547B7E3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36291A0E-07C8-4582-954F-984DE4CB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97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8A35B3AA-9BB6-483A-ABB9-2FC8547B7E3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36291A0E-07C8-4582-954F-984DE4CB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1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A35B3AA-9BB6-483A-ABB9-2FC8547B7E3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6291A0E-07C8-4582-954F-984DE4CB022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96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Synthesis Essay for The Great Gatsby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7279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652" y="2438400"/>
            <a:ext cx="9540620" cy="36515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synthesis essay combines two or more sources.</a:t>
            </a:r>
          </a:p>
          <a:p>
            <a:r>
              <a:rPr lang="en-US" sz="2800" dirty="0" smtClean="0"/>
              <a:t> These sources present opposing viewpoints on the same topic.</a:t>
            </a:r>
          </a:p>
          <a:p>
            <a:r>
              <a:rPr lang="en-US" sz="2800" dirty="0" smtClean="0"/>
              <a:t>This essay presents both viewpoints and then discusses how both can be used to argue the author’s claim/thesis.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902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Attention Getter</a:t>
            </a:r>
          </a:p>
          <a:p>
            <a:pPr lvl="1"/>
            <a:r>
              <a:rPr lang="en-US" sz="2000" dirty="0" smtClean="0"/>
              <a:t>Grab your reader’s attention </a:t>
            </a:r>
          </a:p>
          <a:p>
            <a:pPr lvl="1"/>
            <a:r>
              <a:rPr lang="en-US" sz="2000" dirty="0" smtClean="0"/>
              <a:t>Consider starting with how the media or literature defines or views the American Dream</a:t>
            </a:r>
          </a:p>
          <a:p>
            <a:r>
              <a:rPr lang="en-US" sz="2400" dirty="0" smtClean="0"/>
              <a:t>Provide examples or make connections for your attention getter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Provide context for this debate about the American Dream</a:t>
            </a:r>
          </a:p>
          <a:p>
            <a:pPr lvl="1"/>
            <a:r>
              <a:rPr lang="en-US" sz="2000" dirty="0"/>
              <a:t>Present both sides of this debate</a:t>
            </a:r>
          </a:p>
          <a:p>
            <a:r>
              <a:rPr lang="en-US" sz="2400" dirty="0" smtClean="0"/>
              <a:t>Thesis statement</a:t>
            </a:r>
          </a:p>
          <a:p>
            <a:pPr lvl="1"/>
            <a:r>
              <a:rPr lang="en-US" sz="2000" dirty="0" smtClean="0"/>
              <a:t>Consider </a:t>
            </a:r>
            <a:r>
              <a:rPr lang="en-US" sz="2000" dirty="0"/>
              <a:t>a complex thesis statement: “While some may argue…”</a:t>
            </a:r>
          </a:p>
          <a:p>
            <a:endParaRPr lang="en-US" dirty="0"/>
          </a:p>
        </p:txBody>
      </p:sp>
      <p:pic>
        <p:nvPicPr>
          <p:cNvPr id="1028" name="Picture 4" descr="http://indiereader.com/wp-content/uploads/2013/07/gatsby-original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3015">
            <a:off x="955108" y="3790612"/>
            <a:ext cx="1608500" cy="240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79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Present one perspective on the American Dream per body paragraph.</a:t>
            </a:r>
          </a:p>
          <a:p>
            <a:pPr lvl="1"/>
            <a:r>
              <a:rPr lang="en-US" sz="2000" dirty="0" smtClean="0"/>
              <a:t>Divide the sources into separate paragraphs.</a:t>
            </a:r>
          </a:p>
          <a:p>
            <a:pPr lvl="1"/>
            <a:r>
              <a:rPr lang="en-US" sz="2000" dirty="0" smtClean="0"/>
              <a:t>Simply discuss their view on the American Dream in each paragraph.</a:t>
            </a:r>
          </a:p>
          <a:p>
            <a:pPr lvl="1"/>
            <a:r>
              <a:rPr lang="en-US" sz="2000" dirty="0" smtClean="0"/>
              <a:t>Do </a:t>
            </a:r>
            <a:r>
              <a:rPr lang="en-US" sz="2000" b="1" dirty="0" smtClean="0"/>
              <a:t>NOT</a:t>
            </a:r>
            <a:r>
              <a:rPr lang="en-US" sz="2000" dirty="0" smtClean="0"/>
              <a:t> insert your own ideas into these paragraphs.</a:t>
            </a:r>
          </a:p>
          <a:p>
            <a:r>
              <a:rPr lang="en-US" sz="2400" dirty="0" smtClean="0"/>
              <a:t>Remember to cite specific information from your sources.</a:t>
            </a:r>
          </a:p>
          <a:p>
            <a:r>
              <a:rPr lang="en-US" sz="2400" dirty="0" smtClean="0"/>
              <a:t>Think of it as providing background information on these two perspectives of the American Dream</a:t>
            </a:r>
          </a:p>
          <a:p>
            <a:endParaRPr lang="en-US" dirty="0"/>
          </a:p>
        </p:txBody>
      </p:sp>
      <p:pic>
        <p:nvPicPr>
          <p:cNvPr id="2050" name="Picture 2" descr="http://yoheinakajima.com/wp-content/uploads/2013/08/americandre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33" y="3942180"/>
            <a:ext cx="2342926" cy="234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49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Combing or Synthesizing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Summarize the two opposing arguments presented in your body </a:t>
            </a:r>
            <a:r>
              <a:rPr lang="en-US" sz="2800" dirty="0" smtClean="0"/>
              <a:t>paragraphs.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Thesis: Connect these two viewpoints on the American Dream to your </a:t>
            </a:r>
            <a:r>
              <a:rPr lang="en-US" sz="2800" dirty="0" smtClean="0"/>
              <a:t>thesis.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7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Attention Getter Loop: Tie back to your introduction.</a:t>
            </a:r>
          </a:p>
          <a:p>
            <a:pPr lvl="1"/>
            <a:r>
              <a:rPr lang="en-US" sz="2200" dirty="0"/>
              <a:t> Say something more about your introduction’s attention getter.</a:t>
            </a:r>
          </a:p>
          <a:p>
            <a:r>
              <a:rPr lang="en-US" sz="2400" dirty="0"/>
              <a:t>Clincher: Ask the question, “So what?” about your thesis. Answer it here by saying something important, interesting, provocative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Reminder: Do </a:t>
            </a:r>
            <a:r>
              <a:rPr lang="en-US" sz="2400" b="1" dirty="0" smtClean="0"/>
              <a:t>NOT</a:t>
            </a:r>
            <a:r>
              <a:rPr lang="en-US" sz="2400" dirty="0" smtClean="0"/>
              <a:t> present new information in your conclusion</a:t>
            </a:r>
          </a:p>
          <a:p>
            <a:pPr marL="320040" lvl="1" indent="0">
              <a:buNone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77096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477</TotalTime>
  <Words>257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Schoolbook</vt:lpstr>
      <vt:lpstr>Corbel</vt:lpstr>
      <vt:lpstr>Feathered</vt:lpstr>
      <vt:lpstr>Synthesis Essay for The Great Gatsby </vt:lpstr>
      <vt:lpstr>Basics </vt:lpstr>
      <vt:lpstr>Introduction</vt:lpstr>
      <vt:lpstr>Body Paragraphs</vt:lpstr>
      <vt:lpstr>Combing or Synthesizing Sources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Essay for The Great Gatsby</dc:title>
  <dc:creator>Mark Polhemus</dc:creator>
  <cp:lastModifiedBy>KAMMANN, LINDA</cp:lastModifiedBy>
  <cp:revision>8</cp:revision>
  <dcterms:created xsi:type="dcterms:W3CDTF">2016-03-21T01:39:09Z</dcterms:created>
  <dcterms:modified xsi:type="dcterms:W3CDTF">2016-03-29T11:14:10Z</dcterms:modified>
</cp:coreProperties>
</file>