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D615D9-B9BE-4F94-BC7E-12B3BF1CC5AD}" type="datetimeFigureOut">
              <a:rPr lang="en-US"/>
              <a:t>2/3/2016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A2C31-DA1F-41C9-840E-383137C457FB}" type="slidenum">
              <a:rPr lang="en-US"/>
              <a:t>‹#›</a:t>
            </a:fld>
            <a:endParaRPr lang="en-US"/>
          </a:p>
        </p:txBody>
      </p:sp>
    </p:spTree>
    <p:extLst>
      <p:ext uri="{BB962C8B-B14F-4D97-AF65-F5344CB8AC3E}">
        <p14:creationId xmlns:p14="http://schemas.microsoft.com/office/powerpoint/2010/main" val="269188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A2C31-DA1F-41C9-840E-383137C457FB}" type="slidenum">
              <a:rPr lang="en-US"/>
              <a:t>1</a:t>
            </a:fld>
            <a:endParaRPr lang="en-US"/>
          </a:p>
        </p:txBody>
      </p:sp>
    </p:spTree>
    <p:extLst>
      <p:ext uri="{BB962C8B-B14F-4D97-AF65-F5344CB8AC3E}">
        <p14:creationId xmlns:p14="http://schemas.microsoft.com/office/powerpoint/2010/main" val="255743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A2C31-DA1F-41C9-840E-383137C457FB}" type="slidenum">
              <a:rPr lang="en-US"/>
              <a:t>2</a:t>
            </a:fld>
            <a:endParaRPr lang="en-US"/>
          </a:p>
        </p:txBody>
      </p:sp>
    </p:spTree>
    <p:extLst>
      <p:ext uri="{BB962C8B-B14F-4D97-AF65-F5344CB8AC3E}">
        <p14:creationId xmlns:p14="http://schemas.microsoft.com/office/powerpoint/2010/main" val="2645346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A2C31-DA1F-41C9-840E-383137C457FB}" type="slidenum">
              <a:rPr lang="en-US"/>
              <a:t>3</a:t>
            </a:fld>
            <a:endParaRPr lang="en-US"/>
          </a:p>
        </p:txBody>
      </p:sp>
    </p:spTree>
    <p:extLst>
      <p:ext uri="{BB962C8B-B14F-4D97-AF65-F5344CB8AC3E}">
        <p14:creationId xmlns:p14="http://schemas.microsoft.com/office/powerpoint/2010/main" val="2788267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A2C31-DA1F-41C9-840E-383137C457FB}" type="slidenum">
              <a:rPr lang="en-US"/>
              <a:t>4</a:t>
            </a:fld>
            <a:endParaRPr lang="en-US"/>
          </a:p>
        </p:txBody>
      </p:sp>
    </p:spTree>
    <p:extLst>
      <p:ext uri="{BB962C8B-B14F-4D97-AF65-F5344CB8AC3E}">
        <p14:creationId xmlns:p14="http://schemas.microsoft.com/office/powerpoint/2010/main" val="2204240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A2C31-DA1F-41C9-840E-383137C457FB}" type="slidenum">
              <a:rPr lang="en-US"/>
              <a:t>5</a:t>
            </a:fld>
            <a:endParaRPr lang="en-US"/>
          </a:p>
        </p:txBody>
      </p:sp>
    </p:spTree>
    <p:extLst>
      <p:ext uri="{BB962C8B-B14F-4D97-AF65-F5344CB8AC3E}">
        <p14:creationId xmlns:p14="http://schemas.microsoft.com/office/powerpoint/2010/main" val="3103048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A2C31-DA1F-41C9-840E-383137C457FB}" type="slidenum">
              <a:rPr lang="en-US"/>
              <a:t>6</a:t>
            </a:fld>
            <a:endParaRPr lang="en-US"/>
          </a:p>
        </p:txBody>
      </p:sp>
    </p:spTree>
    <p:extLst>
      <p:ext uri="{BB962C8B-B14F-4D97-AF65-F5344CB8AC3E}">
        <p14:creationId xmlns:p14="http://schemas.microsoft.com/office/powerpoint/2010/main" val="3304733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5A2C31-DA1F-41C9-840E-383137C457FB}" type="slidenum">
              <a:rPr lang="en-US"/>
              <a:t>7</a:t>
            </a:fld>
            <a:endParaRPr lang="en-US"/>
          </a:p>
        </p:txBody>
      </p:sp>
    </p:spTree>
    <p:extLst>
      <p:ext uri="{BB962C8B-B14F-4D97-AF65-F5344CB8AC3E}">
        <p14:creationId xmlns:p14="http://schemas.microsoft.com/office/powerpoint/2010/main" val="2703149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2/3/2016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American Dream</a:t>
            </a:r>
          </a:p>
        </p:txBody>
      </p:sp>
    </p:spTree>
    <p:extLst>
      <p:ext uri="{BB962C8B-B14F-4D97-AF65-F5344CB8AC3E}">
        <p14:creationId xmlns:p14="http://schemas.microsoft.com/office/powerpoint/2010/main" val="391770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6200" y="592138"/>
            <a:ext cx="6648003" cy="6412639"/>
          </a:xfrm>
        </p:spPr>
        <p:txBody>
          <a:bodyPr>
            <a:normAutofit/>
          </a:bodyPr>
          <a:lstStyle/>
          <a:p>
            <a:pPr marL="0" indent="0">
              <a:buNone/>
            </a:pPr>
            <a:r>
              <a:rPr lang="en-US" b="1" dirty="0">
                <a:solidFill>
                  <a:srgbClr val="FFFFFF"/>
                </a:solidFill>
              </a:rPr>
              <a:t>a national ethos of the United States, the set of ideals (Democracy, Rights, Liberty, Opportunity, and Equality) in which freedom includes the opportunity for prosperity and success, and an upward social mobility for the family and children, achieved through hard work in a society with few barriers. In the definition of the American Dream by James </a:t>
            </a:r>
            <a:r>
              <a:rPr lang="en-US" b="1" dirty="0" err="1">
                <a:solidFill>
                  <a:srgbClr val="FFFFFF"/>
                </a:solidFill>
              </a:rPr>
              <a:t>Truslow</a:t>
            </a:r>
            <a:r>
              <a:rPr lang="en-US" b="1" dirty="0">
                <a:solidFill>
                  <a:srgbClr val="FFFFFF"/>
                </a:solidFill>
              </a:rPr>
              <a:t> Adams in 1931, "life should be better and richer and fuller for everyone, with opportunity for each according to ability or achievement" regardless of social class or circumstances of birth.</a:t>
            </a:r>
            <a:endParaRPr lang="en-US" b="1" dirty="0"/>
          </a:p>
        </p:txBody>
      </p:sp>
      <p:sp>
        <p:nvSpPr>
          <p:cNvPr id="4" name="Text Placeholder 3"/>
          <p:cNvSpPr>
            <a:spLocks noGrp="1"/>
          </p:cNvSpPr>
          <p:nvPr>
            <p:ph type="body" sz="half" idx="2"/>
          </p:nvPr>
        </p:nvSpPr>
        <p:spPr/>
        <p:txBody>
          <a:bodyPr>
            <a:normAutofit/>
          </a:bodyPr>
          <a:lstStyle/>
          <a:p>
            <a:pPr algn="ctr"/>
            <a:r>
              <a:rPr lang="en-US" sz="3600" b="1" dirty="0">
                <a:solidFill>
                  <a:srgbClr val="FFFFFF"/>
                </a:solidFill>
                <a:effectLst>
                  <a:outerShdw blurRad="38100" dist="38100" dir="2700000" algn="tl">
                    <a:srgbClr val="000000">
                      <a:alpha val="43137"/>
                    </a:srgbClr>
                  </a:outerShdw>
                </a:effectLst>
              </a:rPr>
              <a:t>The</a:t>
            </a:r>
            <a:endParaRPr lang="en-US" sz="3600" b="1" dirty="0">
              <a:effectLst>
                <a:outerShdw blurRad="38100" dist="38100" dir="2700000" algn="tl">
                  <a:srgbClr val="000000">
                    <a:alpha val="43137"/>
                  </a:srgbClr>
                </a:outerShdw>
              </a:effectLst>
            </a:endParaRPr>
          </a:p>
          <a:p>
            <a:pPr algn="ctr"/>
            <a:r>
              <a:rPr lang="en-US" sz="3600" b="1" dirty="0">
                <a:effectLst>
                  <a:outerShdw blurRad="38100" dist="38100" dir="2700000" algn="tl">
                    <a:srgbClr val="000000">
                      <a:alpha val="43137"/>
                    </a:srgbClr>
                  </a:outerShdw>
                </a:effectLst>
              </a:rPr>
              <a:t> </a:t>
            </a:r>
            <a:r>
              <a:rPr lang="en-US" sz="3600" b="1" dirty="0">
                <a:solidFill>
                  <a:srgbClr val="FFFFFF"/>
                </a:solidFill>
                <a:effectLst>
                  <a:outerShdw blurRad="38100" dist="38100" dir="2700000" algn="tl">
                    <a:srgbClr val="000000">
                      <a:alpha val="43137"/>
                    </a:srgbClr>
                  </a:outerShdw>
                </a:effectLst>
              </a:rPr>
              <a:t>American Dream </a:t>
            </a:r>
            <a:endParaRPr lang="en-US" sz="3600" b="1" dirty="0">
              <a:effectLst>
                <a:outerShdw blurRad="38100" dist="38100" dir="2700000" algn="tl">
                  <a:srgbClr val="000000">
                    <a:alpha val="43137"/>
                  </a:srgbClr>
                </a:outerShdw>
              </a:effectLst>
            </a:endParaRPr>
          </a:p>
          <a:p>
            <a:pPr algn="ctr"/>
            <a:r>
              <a:rPr lang="en-US" sz="3600" b="1" dirty="0">
                <a:solidFill>
                  <a:srgbClr val="FFFFFF"/>
                </a:solidFill>
                <a:effectLst>
                  <a:outerShdw blurRad="38100" dist="38100" dir="2700000" algn="tl">
                    <a:srgbClr val="000000">
                      <a:alpha val="43137"/>
                    </a:srgbClr>
                  </a:outerShdw>
                </a:effectLst>
              </a:rPr>
              <a:t>Is…</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4474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a:t>
            </a: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41413" y="2646265"/>
            <a:ext cx="4878387" cy="2748158"/>
          </a:xfrm>
        </p:spPr>
      </p:pic>
      <p:sp>
        <p:nvSpPr>
          <p:cNvPr id="4" name="Content Placeholder 3"/>
          <p:cNvSpPr>
            <a:spLocks noGrp="1"/>
          </p:cNvSpPr>
          <p:nvPr>
            <p:ph sz="half" idx="2"/>
          </p:nvPr>
        </p:nvSpPr>
        <p:spPr/>
        <p:txBody>
          <a:bodyPr>
            <a:normAutofit/>
          </a:bodyPr>
          <a:lstStyle/>
          <a:p>
            <a:pPr marL="0" indent="0" algn="ctr">
              <a:buNone/>
            </a:pPr>
            <a:r>
              <a:rPr lang="en-US" sz="2800" b="1" dirty="0"/>
              <a:t>You will each receive an article about the American Dream.</a:t>
            </a:r>
          </a:p>
          <a:p>
            <a:pPr marL="0" indent="0" algn="ctr">
              <a:buNone/>
            </a:pPr>
            <a:r>
              <a:rPr lang="en-US" sz="2800" b="1" dirty="0"/>
              <a:t>You need to read it and annotate.  Make sure you have good notes.</a:t>
            </a:r>
          </a:p>
        </p:txBody>
      </p:sp>
    </p:spTree>
    <p:extLst>
      <p:ext uri="{BB962C8B-B14F-4D97-AF65-F5344CB8AC3E}">
        <p14:creationId xmlns:p14="http://schemas.microsoft.com/office/powerpoint/2010/main" val="148359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a:t>
            </a:r>
          </a:p>
        </p:txBody>
      </p:sp>
      <p:sp>
        <p:nvSpPr>
          <p:cNvPr id="3" name="Content Placeholder 2"/>
          <p:cNvSpPr>
            <a:spLocks noGrp="1"/>
          </p:cNvSpPr>
          <p:nvPr>
            <p:ph sz="half" idx="1"/>
          </p:nvPr>
        </p:nvSpPr>
        <p:spPr/>
        <p:txBody>
          <a:bodyPr>
            <a:normAutofit/>
          </a:bodyPr>
          <a:lstStyle/>
          <a:p>
            <a:pPr marL="0" indent="0">
              <a:buNone/>
            </a:pPr>
            <a:r>
              <a:rPr lang="en-US" sz="2800" b="1" dirty="0"/>
              <a:t>You need to find the person in this room with the same article. </a:t>
            </a:r>
          </a:p>
          <a:p>
            <a:pPr marL="0" indent="0">
              <a:buNone/>
            </a:pPr>
            <a:r>
              <a:rPr lang="en-US" sz="2800" b="1" dirty="0"/>
              <a:t>Share your notes and make an oral presentation of your article. </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45963" y="2473144"/>
            <a:ext cx="2716831" cy="3094397"/>
          </a:xfrm>
        </p:spPr>
      </p:pic>
    </p:spTree>
    <p:extLst>
      <p:ext uri="{BB962C8B-B14F-4D97-AF65-F5344CB8AC3E}">
        <p14:creationId xmlns:p14="http://schemas.microsoft.com/office/powerpoint/2010/main" val="1931190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continued</a:t>
            </a:r>
          </a:p>
        </p:txBody>
      </p:sp>
      <p:sp>
        <p:nvSpPr>
          <p:cNvPr id="4" name="Content Placeholder 3"/>
          <p:cNvSpPr>
            <a:spLocks noGrp="1"/>
          </p:cNvSpPr>
          <p:nvPr>
            <p:ph sz="half" idx="2"/>
          </p:nvPr>
        </p:nvSpPr>
        <p:spPr/>
        <p:txBody>
          <a:bodyPr vert="horz" lIns="91440" tIns="45720" rIns="91440" bIns="45720" rtlCol="0" anchor="t">
            <a:normAutofit/>
          </a:bodyPr>
          <a:lstStyle/>
          <a:p>
            <a:r>
              <a:rPr lang="en-US" sz="2800" b="1" dirty="0"/>
              <a:t>What was the article about?</a:t>
            </a:r>
          </a:p>
          <a:p>
            <a:r>
              <a:rPr lang="en-US" sz="2800" b="1" dirty="0"/>
              <a:t>What did you think?</a:t>
            </a:r>
          </a:p>
          <a:p>
            <a:r>
              <a:rPr lang="en-US" sz="2800" b="1" dirty="0"/>
              <a:t>Do you agree? Why? Why not?</a:t>
            </a:r>
          </a:p>
          <a:p>
            <a:r>
              <a:rPr lang="en-US" sz="2800" b="1" dirty="0"/>
              <a:t> What surprised you? </a:t>
            </a:r>
          </a:p>
          <a:p>
            <a:endParaRPr lang="en-US"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711547" y="2927220"/>
            <a:ext cx="2361141" cy="3541712"/>
          </a:xfrm>
        </p:spPr>
      </p:pic>
    </p:spTree>
    <p:extLst>
      <p:ext uri="{BB962C8B-B14F-4D97-AF65-F5344CB8AC3E}">
        <p14:creationId xmlns:p14="http://schemas.microsoft.com/office/powerpoint/2010/main" val="3127829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III</a:t>
            </a:r>
          </a:p>
        </p:txBody>
      </p:sp>
      <p:sp>
        <p:nvSpPr>
          <p:cNvPr id="3" name="Content Placeholder 2"/>
          <p:cNvSpPr>
            <a:spLocks noGrp="1"/>
          </p:cNvSpPr>
          <p:nvPr>
            <p:ph sz="half" idx="1"/>
          </p:nvPr>
        </p:nvSpPr>
        <p:spPr/>
        <p:txBody>
          <a:bodyPr>
            <a:normAutofit/>
          </a:bodyPr>
          <a:lstStyle/>
          <a:p>
            <a:pPr marL="0" indent="0" algn="ctr">
              <a:buNone/>
            </a:pPr>
            <a:endParaRPr lang="en-US" sz="3600" b="1" dirty="0"/>
          </a:p>
          <a:p>
            <a:pPr marL="0" indent="0" algn="ctr">
              <a:buNone/>
            </a:pPr>
            <a:r>
              <a:rPr lang="en-US" sz="3600" b="1" dirty="0"/>
              <a:t>Share your article with the class.</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38950" y="2249488"/>
            <a:ext cx="3541712" cy="3541712"/>
          </a:xfrm>
        </p:spPr>
      </p:pic>
    </p:spTree>
    <p:extLst>
      <p:ext uri="{BB962C8B-B14F-4D97-AF65-F5344CB8AC3E}">
        <p14:creationId xmlns:p14="http://schemas.microsoft.com/office/powerpoint/2010/main" val="2764292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IV</a:t>
            </a:r>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41413" y="3011297"/>
            <a:ext cx="4878387" cy="2018094"/>
          </a:xfrm>
        </p:spPr>
      </p:pic>
      <p:sp>
        <p:nvSpPr>
          <p:cNvPr id="4" name="Content Placeholder 3"/>
          <p:cNvSpPr>
            <a:spLocks noGrp="1"/>
          </p:cNvSpPr>
          <p:nvPr>
            <p:ph sz="half" idx="2"/>
          </p:nvPr>
        </p:nvSpPr>
        <p:spPr/>
        <p:txBody>
          <a:bodyPr>
            <a:normAutofit/>
          </a:bodyPr>
          <a:lstStyle/>
          <a:p>
            <a:pPr marL="0" indent="0" algn="ctr">
              <a:buNone/>
            </a:pPr>
            <a:r>
              <a:rPr lang="en-US" sz="3200" b="1" dirty="0"/>
              <a:t>In the media center, find an article that supports your idea of The American Dream</a:t>
            </a:r>
          </a:p>
        </p:txBody>
      </p:sp>
    </p:spTree>
    <p:extLst>
      <p:ext uri="{BB962C8B-B14F-4D97-AF65-F5344CB8AC3E}">
        <p14:creationId xmlns:p14="http://schemas.microsoft.com/office/powerpoint/2010/main" val="615379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V</a:t>
            </a:r>
          </a:p>
        </p:txBody>
      </p:sp>
      <p:sp>
        <p:nvSpPr>
          <p:cNvPr id="3" name="Content Placeholder 2"/>
          <p:cNvSpPr>
            <a:spLocks noGrp="1"/>
          </p:cNvSpPr>
          <p:nvPr>
            <p:ph sz="half" idx="1"/>
          </p:nvPr>
        </p:nvSpPr>
        <p:spPr/>
        <p:txBody>
          <a:bodyPr>
            <a:normAutofit lnSpcReduction="10000"/>
          </a:bodyPr>
          <a:lstStyle/>
          <a:p>
            <a:pPr marL="0" indent="0" algn="ctr">
              <a:buNone/>
            </a:pPr>
            <a:r>
              <a:rPr lang="en-US" sz="3200" b="1" dirty="0"/>
              <a:t>Share your article with the class. Make sure to tell us why you chose it and what it is about, who is the author and what source you used.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693438"/>
            <a:ext cx="4875213" cy="2653811"/>
          </a:xfrm>
        </p:spPr>
      </p:pic>
    </p:spTree>
    <p:extLst>
      <p:ext uri="{BB962C8B-B14F-4D97-AF65-F5344CB8AC3E}">
        <p14:creationId xmlns:p14="http://schemas.microsoft.com/office/powerpoint/2010/main" val="3705457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349</TotalTime>
  <Words>158</Words>
  <Application>Microsoft Office PowerPoint</Application>
  <PresentationFormat>Widescreen</PresentationFormat>
  <Paragraphs>30</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Tw Cen MT</vt:lpstr>
      <vt:lpstr>Circuit</vt:lpstr>
      <vt:lpstr>The American Dream</vt:lpstr>
      <vt:lpstr>PowerPoint Presentation</vt:lpstr>
      <vt:lpstr>Part I</vt:lpstr>
      <vt:lpstr>Part II</vt:lpstr>
      <vt:lpstr>Part II continued</vt:lpstr>
      <vt:lpstr>PART III</vt:lpstr>
      <vt:lpstr>Part IV</vt:lpstr>
      <vt:lpstr>Part V</vt:lpstr>
    </vt:vector>
  </TitlesOfParts>
  <Company>Utica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Dream</dc:title>
  <dc:creator>KAMMANN, LINDA</dc:creator>
  <cp:lastModifiedBy>KAMMANN, LINDA</cp:lastModifiedBy>
  <cp:revision>8</cp:revision>
  <dcterms:created xsi:type="dcterms:W3CDTF">2016-01-28T15:17:18Z</dcterms:created>
  <dcterms:modified xsi:type="dcterms:W3CDTF">2016-02-03T11:30:49Z</dcterms:modified>
</cp:coreProperties>
</file>